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move the slide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Click to edit the notes' format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Times New Roman"/>
              </a:rPr>
              <a:t>&lt;header&gt;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EED1E931-7DFE-439A-B204-F29C12C55AC2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Copyright Disclaimer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Adolphe Sax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Sax suffered from lip cancer between 1853 and 1858 but made a full recovery.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  <a:ea typeface="Microsoft YaHei"/>
              </a:rPr>
              <a:t>- Died 4 Feb. 1894 | Paris, France </a:t>
            </a:r>
            <a:r>
              <a:rPr b="0" lang="en-GB" sz="2000" spc="-1" strike="noStrike">
                <a:latin typeface="Arial"/>
              </a:rPr>
              <a:t>from pneumonia in poverty (due to a number of lawsuits against him).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Credits and Citations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History of the saxophone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6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Adolphe Sax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Born 6 Nov. 1814 | Dinant, Belgium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Died 4 Feb. 1894 | Paris, France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Son of Charles-Joseph Sax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First started working with musical instruments in his father’s workshop.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Student at the Brussels Conservatory, developed musical skills that helped him design instruments.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Moved to Paris in 1842 to continue his career after rejecting offers located in London and St. Petersburg.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6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Image: Engraving of original patent image.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Invented around 1840.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 First performed publicly 1 Dec. 1844 in the première of Kastner's opera </a:t>
            </a:r>
            <a:r>
              <a:rPr b="0" i="1" lang="en-GB" sz="2000" spc="-1" strike="noStrike">
                <a:latin typeface="Arial"/>
              </a:rPr>
              <a:t>Le dernier roi de Juda</a:t>
            </a:r>
            <a:r>
              <a:rPr b="0" lang="en-GB" sz="2000" spc="-1" strike="noStrike">
                <a:latin typeface="Arial"/>
              </a:rPr>
              <a:t>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“</a:t>
            </a:r>
            <a:r>
              <a:rPr b="0" lang="en-GB" sz="2000" spc="-1" strike="noStrike">
                <a:latin typeface="Arial"/>
              </a:rPr>
              <a:t>Le derni-ey rwa de Zhuda”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- 21 March 1846 - Sax finally applied for a French patent for ‘a new system of wind instruments, called the saxophone’.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Now they are produced by companies such as: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Weril (Brazil)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Yamaha (JP)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Yanagisawa (JP)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Other Instruments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- 6-Piston Trombone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Saxotromba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Saxtuba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- Saxhorn &amp; Bass Saxhorn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5100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Some Types of Saxophones: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A) Sopranino in Eb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B) Soprano in Bb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C) Alto in Eb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D) Tenor in Bb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All Saxes: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(</a:t>
            </a:r>
            <a:r>
              <a:rPr b="1" lang="en-GB" sz="2000" spc="-1" strike="noStrike">
                <a:latin typeface="Arial"/>
              </a:rPr>
              <a:t>Bold</a:t>
            </a:r>
            <a:r>
              <a:rPr b="0" lang="en-GB" sz="2000" spc="-1" strike="noStrike">
                <a:latin typeface="Arial"/>
              </a:rPr>
              <a:t> = Listed)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1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Sopranissimo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2 </a:t>
            </a:r>
            <a:r>
              <a:rPr b="0" lang="en-GB" sz="2000" spc="-1" strike="noStrike">
                <a:latin typeface="Arial"/>
              </a:rPr>
              <a:t>	</a:t>
            </a:r>
            <a:r>
              <a:rPr b="1" lang="en-GB" sz="2000" spc="-1" strike="noStrike">
                <a:latin typeface="Arial"/>
              </a:rPr>
              <a:t>Sopranino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E♭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3 </a:t>
            </a:r>
            <a:r>
              <a:rPr b="0" lang="en-GB" sz="2000" spc="-1" strike="noStrike">
                <a:latin typeface="Arial"/>
              </a:rPr>
              <a:t>	</a:t>
            </a:r>
            <a:r>
              <a:rPr b="1" lang="en-GB" sz="2000" spc="-1" strike="noStrike">
                <a:latin typeface="Arial"/>
              </a:rPr>
              <a:t>Soprano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4 </a:t>
            </a:r>
            <a:r>
              <a:rPr b="0" lang="en-GB" sz="2000" spc="-1" strike="noStrike">
                <a:latin typeface="Arial"/>
              </a:rPr>
              <a:t>	</a:t>
            </a:r>
            <a:r>
              <a:rPr b="1" lang="en-GB" sz="2000" spc="-1" strike="noStrike">
                <a:latin typeface="Arial"/>
              </a:rPr>
              <a:t>Alto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E♭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5 </a:t>
            </a:r>
            <a:r>
              <a:rPr b="0" lang="en-GB" sz="2000" spc="-1" strike="noStrike">
                <a:latin typeface="Arial"/>
              </a:rPr>
              <a:t>	</a:t>
            </a:r>
            <a:r>
              <a:rPr b="1" lang="en-GB" sz="2000" spc="-1" strike="noStrike">
                <a:latin typeface="Arial"/>
              </a:rPr>
              <a:t>Tenor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6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Baritone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E♭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7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Bass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8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Contrabass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E♭</a:t>
            </a:r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9 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Subcontrabass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	</a:t>
            </a:r>
            <a:r>
              <a:rPr b="0" lang="en-GB" sz="2000" spc="-1" strike="noStrike">
                <a:latin typeface="Arial"/>
              </a:rPr>
              <a:t>B♭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Mouthpiece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Holds a reed (wider than that of a clarinet)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Usually made from </a:t>
            </a:r>
            <a:r>
              <a:rPr b="1" lang="en-GB" sz="2000" spc="-1" strike="noStrike">
                <a:latin typeface="Arial"/>
              </a:rPr>
              <a:t>ebonite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wood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metal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plastic</a:t>
            </a:r>
            <a:r>
              <a:rPr b="0" lang="en-GB" sz="2000" spc="-1" strike="noStrike">
                <a:latin typeface="Arial"/>
              </a:rPr>
              <a:t> or even </a:t>
            </a:r>
            <a:r>
              <a:rPr b="1" lang="en-GB" sz="2000" spc="-1" strike="noStrike">
                <a:latin typeface="Arial"/>
              </a:rPr>
              <a:t>glass</a:t>
            </a:r>
            <a:r>
              <a:rPr b="0" lang="en-GB" sz="2000" spc="-1" strike="noStrike">
                <a:latin typeface="Arial"/>
              </a:rPr>
              <a:t>.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Neck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Connects mouthpiece and body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- Body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Metals used for the body and the ligature include </a:t>
            </a:r>
            <a:r>
              <a:rPr b="1" lang="en-GB" sz="2000" spc="-1" strike="noStrike">
                <a:latin typeface="Arial"/>
              </a:rPr>
              <a:t>brass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bronze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copper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steel</a:t>
            </a:r>
            <a:r>
              <a:rPr b="0" lang="en-GB" sz="2000" spc="-1" strike="noStrike">
                <a:latin typeface="Arial"/>
              </a:rPr>
              <a:t>, </a:t>
            </a:r>
            <a:r>
              <a:rPr b="1" lang="en-GB" sz="2000" spc="-1" strike="noStrike">
                <a:latin typeface="Arial"/>
              </a:rPr>
              <a:t>silver</a:t>
            </a:r>
            <a:r>
              <a:rPr b="0" lang="en-GB" sz="2000" spc="-1" strike="noStrike">
                <a:latin typeface="Arial"/>
              </a:rPr>
              <a:t> and sometimes </a:t>
            </a:r>
            <a:r>
              <a:rPr b="1" lang="en-GB" sz="2000" spc="-1" strike="noStrike">
                <a:latin typeface="Arial"/>
              </a:rPr>
              <a:t>aluminium</a:t>
            </a:r>
            <a:r>
              <a:rPr b="0" lang="en-GB" sz="2000" spc="-1" strike="noStrike">
                <a:latin typeface="Arial"/>
              </a:rPr>
              <a:t>;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r>
              <a:rPr b="0" lang="en-GB" sz="2000" spc="-1" strike="noStrike">
                <a:latin typeface="Arial"/>
              </a:rPr>
              <a:t>- </a:t>
            </a:r>
            <a:r>
              <a:rPr b="1" lang="en-GB" sz="2000" spc="-1" strike="noStrike">
                <a:latin typeface="Arial"/>
              </a:rPr>
              <a:t>Wood</a:t>
            </a:r>
            <a:r>
              <a:rPr b="0" lang="en-GB" sz="2000" spc="-1" strike="noStrike">
                <a:latin typeface="Arial"/>
              </a:rPr>
              <a:t> and </a:t>
            </a:r>
            <a:r>
              <a:rPr b="1" lang="en-GB" sz="2000" spc="-1" strike="noStrike">
                <a:latin typeface="Arial"/>
              </a:rPr>
              <a:t>glass</a:t>
            </a:r>
            <a:r>
              <a:rPr b="0" lang="en-GB" sz="2000" spc="-1" strike="noStrike">
                <a:latin typeface="Arial"/>
              </a:rPr>
              <a:t> are also used but are less common.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1F4C7F1B-0AF8-4749-BD55-F14E64C2F818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"/>
          <p:cNvSpPr txBox="1"/>
          <p:nvPr/>
        </p:nvSpPr>
        <p:spPr>
          <a:xfrm>
            <a:off x="596880" y="900000"/>
            <a:ext cx="9189000" cy="504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2600" spc="-1" strike="noStrike">
                <a:latin typeface="Gill Sans MT"/>
              </a:rPr>
              <a:t>Due to the requirements of UK copyright law and the</a:t>
            </a:r>
            <a:endParaRPr b="0" lang="en-GB" sz="2600" spc="-1" strike="noStrike">
              <a:latin typeface="Source Code Pro Medium"/>
            </a:endParaRPr>
          </a:p>
          <a:p>
            <a:r>
              <a:rPr b="0" i="1" lang="en-GB" sz="2600" spc="-1" strike="noStrike">
                <a:latin typeface="Gill Sans MT"/>
              </a:rPr>
              <a:t>Copyright, Designs and Patents Act </a:t>
            </a:r>
            <a:r>
              <a:rPr b="0" lang="en-GB" sz="2600" spc="-1" strike="noStrike">
                <a:latin typeface="Gill Sans MT"/>
              </a:rPr>
              <a:t>1988</a:t>
            </a:r>
            <a:r>
              <a:rPr b="0" lang="en-GB" sz="2600" spc="-1" strike="noStrike">
                <a:latin typeface="Gill Sans MT"/>
              </a:rPr>
              <a:t>, this presentation can only be</a:t>
            </a:r>
            <a:endParaRPr b="0" lang="en-GB" sz="2600" spc="-1" strike="noStrike">
              <a:latin typeface="Source Code Pro Medium"/>
            </a:endParaRPr>
          </a:p>
          <a:p>
            <a:r>
              <a:rPr b="0" lang="en-GB" sz="2600" spc="-1" strike="noStrike">
                <a:latin typeface="Gill Sans MT"/>
              </a:rPr>
              <a:t>used for educational purposes.</a:t>
            </a:r>
            <a:endParaRPr b="0" lang="en-GB" sz="26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"/>
          <p:cNvSpPr txBox="1"/>
          <p:nvPr/>
        </p:nvSpPr>
        <p:spPr>
          <a:xfrm>
            <a:off x="7567560" y="5418000"/>
            <a:ext cx="251244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Photo of  Adolphe Sax is public domain.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84" name="" descr=""/>
          <p:cNvPicPr/>
          <p:nvPr/>
        </p:nvPicPr>
        <p:blipFill>
          <a:blip r:embed="rId2"/>
          <a:stretch/>
        </p:blipFill>
        <p:spPr>
          <a:xfrm>
            <a:off x="3479400" y="892080"/>
            <a:ext cx="3121200" cy="3885840"/>
          </a:xfrm>
          <a:prstGeom prst="rect">
            <a:avLst/>
          </a:prstGeom>
          <a:ln w="0">
            <a:noFill/>
          </a:ln>
        </p:spPr>
      </p:pic>
      <p:sp>
        <p:nvSpPr>
          <p:cNvPr id="85" name=""/>
          <p:cNvSpPr txBox="1"/>
          <p:nvPr/>
        </p:nvSpPr>
        <p:spPr>
          <a:xfrm>
            <a:off x="3420000" y="4860000"/>
            <a:ext cx="3240000" cy="621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i="1" lang="en-GB" sz="1800" spc="-1" strike="noStrike">
                <a:latin typeface="Gill Sans MT"/>
              </a:rPr>
              <a:t>Adolphe Sax</a:t>
            </a:r>
            <a:endParaRPr b="0" lang="en-GB" sz="1800" spc="-1" strike="noStrike">
              <a:latin typeface="Source Code Pro Medium"/>
            </a:endParaRPr>
          </a:p>
          <a:p>
            <a:pPr algn="ctr"/>
            <a:r>
              <a:rPr b="0" lang="en-GB" sz="1800" spc="-1" strike="noStrike">
                <a:latin typeface="Gill Sans MT"/>
              </a:rPr>
              <a:t>Died – 4 Feb. 1894</a:t>
            </a:r>
            <a:endParaRPr b="0" lang="en-GB" sz="1800" spc="-1" strike="noStrike">
              <a:latin typeface="Source Code Pro Medium"/>
            </a:endParaRPr>
          </a:p>
        </p:txBody>
      </p:sp>
      <p:sp>
        <p:nvSpPr>
          <p:cNvPr id="86" name=""/>
          <p:cNvSpPr txBox="1"/>
          <p:nvPr/>
        </p:nvSpPr>
        <p:spPr>
          <a:xfrm>
            <a:off x="7560" y="5400000"/>
            <a:ext cx="89244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[1], [3], [4]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"/>
          <p:cNvSpPr txBox="1"/>
          <p:nvPr/>
        </p:nvSpPr>
        <p:spPr>
          <a:xfrm>
            <a:off x="180000" y="684720"/>
            <a:ext cx="9900000" cy="185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1100" spc="-1" strike="noStrike">
                <a:latin typeface="Gill Sans MT"/>
              </a:rPr>
              <a:t>[1]</a:t>
            </a:r>
            <a:r>
              <a:rPr b="0" lang="en-GB" sz="1100" spc="-1" strike="noStrike">
                <a:latin typeface="Gill Sans MT"/>
              </a:rPr>
              <a:t> – </a:t>
            </a:r>
            <a:r>
              <a:rPr b="1" lang="en-GB" sz="1100" spc="-1" strike="noStrike">
                <a:latin typeface="Gill Sans MT"/>
              </a:rPr>
              <a:t>Philip Bate</a:t>
            </a:r>
            <a:r>
              <a:rPr b="0" lang="en-GB" sz="1100" spc="-1" strike="noStrike">
                <a:latin typeface="Gill Sans MT"/>
              </a:rPr>
              <a:t> and </a:t>
            </a:r>
            <a:r>
              <a:rPr b="1" lang="en-GB" sz="1100" spc="-1" strike="noStrike">
                <a:latin typeface="Gill Sans MT"/>
              </a:rPr>
              <a:t>Wally Horwood</a:t>
            </a:r>
            <a:r>
              <a:rPr b="0" lang="en-GB" sz="1100" spc="-1" strike="noStrike">
                <a:latin typeface="Gill Sans MT"/>
              </a:rPr>
              <a:t>. "Sax family." Grove Music Online. 2001;  Accessed 20 Sep. 2021. </a:t>
            </a:r>
            <a:r>
              <a:rPr b="0" lang="en-GB" sz="900" spc="-1" strike="noStrike">
                <a:latin typeface="Source Code Pro"/>
              </a:rPr>
              <a:t>https://www.oxfordmusiconline.com/grovemusic/view/10.1093/gmo/9781561592630.001.0001/omo-9781561592630-e-0000024666</a:t>
            </a:r>
            <a:r>
              <a:rPr b="0" lang="en-GB" sz="1100" spc="-1" strike="noStrike">
                <a:latin typeface="Gill Sans MT"/>
              </a:rPr>
              <a:t>.</a:t>
            </a:r>
            <a:endParaRPr b="0" lang="en-GB" sz="1100" spc="-1" strike="noStrike">
              <a:latin typeface="Source Code Pro Medium"/>
            </a:endParaRPr>
          </a:p>
          <a:p>
            <a:r>
              <a:rPr b="0" lang="en-GB" sz="1100" spc="-1" strike="noStrike">
                <a:latin typeface="Gill Sans MT"/>
              </a:rPr>
              <a:t> </a:t>
            </a:r>
            <a:endParaRPr b="0" lang="en-GB" sz="1100" spc="-1" strike="noStrike">
              <a:latin typeface="Source Code Pro Medium"/>
            </a:endParaRPr>
          </a:p>
          <a:p>
            <a:r>
              <a:rPr b="1" lang="en-GB" sz="1100" spc="-1" strike="noStrike">
                <a:latin typeface="Gill Sans MT"/>
                <a:ea typeface="Microsoft YaHei"/>
              </a:rPr>
              <a:t>[2]</a:t>
            </a:r>
            <a:r>
              <a:rPr b="0" lang="en-GB" sz="1100" spc="-1" strike="noStrike">
                <a:latin typeface="Gill Sans MT"/>
                <a:ea typeface="Microsoft YaHei"/>
              </a:rPr>
              <a:t> – </a:t>
            </a:r>
            <a:r>
              <a:rPr b="1" lang="en-GB" sz="1100" spc="-1" strike="noStrike">
                <a:latin typeface="Gill Sans MT"/>
              </a:rPr>
              <a:t>Claus Raumberger</a:t>
            </a:r>
            <a:r>
              <a:rPr b="0" lang="en-GB" sz="1100" spc="-1" strike="noStrike">
                <a:latin typeface="Gill Sans MT"/>
              </a:rPr>
              <a:t> and </a:t>
            </a:r>
            <a:r>
              <a:rPr b="1" lang="en-GB" sz="1100" spc="-1" strike="noStrike">
                <a:latin typeface="Gill Sans MT"/>
              </a:rPr>
              <a:t>Karl Ventzke</a:t>
            </a:r>
            <a:r>
              <a:rPr b="0" lang="en-GB" sz="1100" spc="-1" strike="noStrike">
                <a:latin typeface="Gill Sans MT"/>
              </a:rPr>
              <a:t>. "Saxophone." Grove Music Online. 2001;  Accessed 20 Sep. 2021. </a:t>
            </a:r>
            <a:r>
              <a:rPr b="0" lang="en-GB" sz="900" spc="-1" strike="noStrike">
                <a:latin typeface="Source Code Pro"/>
              </a:rPr>
              <a:t>https://www.oxfordmusiconline.com/grovemusic/view/10.1093/gmo/9781561592630.001.0001/omo-9781561592630-e-0000024670</a:t>
            </a:r>
            <a:r>
              <a:rPr b="0" lang="en-GB" sz="1100" spc="-1" strike="noStrike">
                <a:latin typeface="Gill Sans MT"/>
              </a:rPr>
              <a:t>.</a:t>
            </a:r>
            <a:endParaRPr b="0" lang="en-GB" sz="1100" spc="-1" strike="noStrike">
              <a:latin typeface="Source Code Pro Medium"/>
            </a:endParaRPr>
          </a:p>
          <a:p>
            <a:endParaRPr b="0" lang="en-GB" sz="1100" spc="-1" strike="noStrike">
              <a:latin typeface="Source Code Pro Medium"/>
            </a:endParaRPr>
          </a:p>
          <a:p>
            <a:pPr>
              <a:lnSpc>
                <a:spcPct val="100000"/>
              </a:lnSpc>
            </a:pPr>
            <a:r>
              <a:rPr b="1" lang="en-GB" sz="1100" spc="-1" strike="noStrike">
                <a:latin typeface="Gill Sans MT"/>
                <a:ea typeface="Microsoft YaHei"/>
              </a:rPr>
              <a:t>[3]</a:t>
            </a:r>
            <a:r>
              <a:rPr b="0" lang="en-GB" sz="1100" spc="-1" strike="noStrike">
                <a:latin typeface="Gill Sans MT"/>
                <a:ea typeface="Microsoft YaHei"/>
              </a:rPr>
              <a:t> – </a:t>
            </a:r>
            <a:r>
              <a:rPr b="1" lang="en-GB" sz="1100" spc="-1" strike="noStrike">
                <a:latin typeface="Gill Sans MT"/>
                <a:ea typeface="Microsoft YaHei"/>
              </a:rPr>
              <a:t>Wikipedia contributors</a:t>
            </a:r>
            <a:r>
              <a:rPr b="0" lang="en-GB" sz="1100" spc="-1" strike="noStrike">
                <a:latin typeface="Gill Sans MT"/>
                <a:ea typeface="Microsoft YaHei"/>
              </a:rPr>
              <a:t>. "Adolphe Sax." Wikipedia, The Free Encyclopedia;  A</a:t>
            </a:r>
            <a:r>
              <a:rPr b="0" lang="en-GB" sz="1100" spc="-1" strike="noStrike">
                <a:latin typeface="Gill Sans MT"/>
              </a:rPr>
              <a:t>ccessed 20 Sep. 2021.</a:t>
            </a:r>
            <a:endParaRPr b="0" lang="en-GB" sz="1100" spc="-1" strike="noStrike">
              <a:latin typeface="Source Code Pro Medium"/>
            </a:endParaRPr>
          </a:p>
          <a:p>
            <a:r>
              <a:rPr b="0" lang="en-GB" sz="900" spc="-1" strike="noStrike">
                <a:latin typeface="Source Code Pro"/>
              </a:rPr>
              <a:t>https://en.wikipedia.org/w/index.php?title=Adolphe_Sax&amp;oldid=1039798100</a:t>
            </a:r>
            <a:r>
              <a:rPr b="0" lang="en-GB" sz="1100" spc="-1" strike="noStrike">
                <a:latin typeface="Gill Sans MT"/>
              </a:rPr>
              <a:t>.</a:t>
            </a:r>
            <a:r>
              <a:rPr b="0" lang="en-GB" sz="1100" spc="-1" strike="noStrike">
                <a:latin typeface="Gill Sans MT"/>
              </a:rPr>
              <a:t> </a:t>
            </a:r>
            <a:endParaRPr b="0" lang="en-GB" sz="1100" spc="-1" strike="noStrike">
              <a:latin typeface="Source Code Pro Medium"/>
            </a:endParaRPr>
          </a:p>
          <a:p>
            <a:endParaRPr b="0" lang="en-GB" sz="1100" spc="-1" strike="noStrike">
              <a:latin typeface="Source Code Pro Medium"/>
            </a:endParaRPr>
          </a:p>
          <a:p>
            <a:r>
              <a:rPr b="1" lang="en-GB" sz="1100" spc="-1" strike="noStrike">
                <a:latin typeface="Gill Sans MT"/>
              </a:rPr>
              <a:t>[4] –</a:t>
            </a:r>
            <a:r>
              <a:rPr b="0" lang="en-GB" sz="1100" spc="-1" strike="noStrike">
                <a:latin typeface="Gill Sans MT"/>
              </a:rPr>
              <a:t> Adolphe Sax’s Obituary in the </a:t>
            </a:r>
            <a:r>
              <a:rPr b="1" lang="en-GB" sz="1100" spc="-1" strike="noStrike">
                <a:latin typeface="Gill Sans MT"/>
              </a:rPr>
              <a:t>New-York Tribune</a:t>
            </a:r>
            <a:r>
              <a:rPr b="0" lang="en-GB" sz="1100" spc="-1" strike="noStrike">
                <a:latin typeface="Gill Sans MT"/>
              </a:rPr>
              <a:t>, 10 Feb. 1894;  Accessed 20 Sep. 2021.</a:t>
            </a:r>
            <a:endParaRPr b="0" lang="en-GB" sz="1100" spc="-1" strike="noStrike">
              <a:latin typeface="Source Code Pro Medium"/>
            </a:endParaRPr>
          </a:p>
          <a:p>
            <a:r>
              <a:rPr b="0" lang="en-GB" sz="900" spc="-1" strike="noStrike">
                <a:latin typeface="Source Code Pro"/>
              </a:rPr>
              <a:t>https://www.newspapers.com/clip/3568998/adolphe-sax-obituary/</a:t>
            </a:r>
            <a:endParaRPr b="0" lang="en-GB" sz="900" spc="-1" strike="noStrike">
              <a:latin typeface="Source Code Pro Medium"/>
            </a:endParaRPr>
          </a:p>
        </p:txBody>
      </p:sp>
      <p:sp>
        <p:nvSpPr>
          <p:cNvPr id="88" name=""/>
          <p:cNvSpPr txBox="1"/>
          <p:nvPr/>
        </p:nvSpPr>
        <p:spPr>
          <a:xfrm>
            <a:off x="180000" y="2628000"/>
            <a:ext cx="955188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All images used under their listed licences as well as Fair Dealing as described by S. 32 of the Copyright, Designs and Patents Act 1988.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2880000" y="96120"/>
            <a:ext cx="4320000" cy="44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GB" sz="2400" spc="-1" strike="noStrike">
                <a:latin typeface="Gill Sans MT"/>
              </a:rPr>
              <a:t>Credits and Citations</a:t>
            </a:r>
            <a:endParaRPr b="0" lang="en-GB" sz="2400" spc="-1" strike="noStrike">
              <a:latin typeface="Source Code Pro Medium"/>
            </a:endParaRPr>
          </a:p>
        </p:txBody>
      </p:sp>
      <p:sp>
        <p:nvSpPr>
          <p:cNvPr id="90" name=""/>
          <p:cNvSpPr txBox="1"/>
          <p:nvPr/>
        </p:nvSpPr>
        <p:spPr>
          <a:xfrm>
            <a:off x="3669480" y="5040000"/>
            <a:ext cx="2741040" cy="314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400" spc="-1" strike="noStrike">
                <a:latin typeface="Source Code Pro Medium"/>
              </a:rPr>
              <a:t>Produced by Oliver Kotla</a:t>
            </a:r>
            <a:endParaRPr b="0" lang="en-GB" sz="14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"/>
          <p:cNvSpPr txBox="1"/>
          <p:nvPr/>
        </p:nvSpPr>
        <p:spPr>
          <a:xfrm>
            <a:off x="180000" y="2520000"/>
            <a:ext cx="5582160" cy="2918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4800" spc="-1" strike="noStrike">
                <a:latin typeface="Gill Sans MT"/>
              </a:rPr>
              <a:t>The</a:t>
            </a:r>
            <a:endParaRPr b="0" lang="en-GB" sz="4800" spc="-1" strike="noStrike">
              <a:latin typeface="Source Code Pro Medium"/>
            </a:endParaRPr>
          </a:p>
          <a:p>
            <a:r>
              <a:rPr b="1" lang="en-GB" sz="4800" spc="-1" strike="noStrike">
                <a:latin typeface="Gill Sans MT"/>
              </a:rPr>
              <a:t>History</a:t>
            </a:r>
            <a:endParaRPr b="0" lang="en-GB" sz="4800" spc="-1" strike="noStrike">
              <a:latin typeface="Source Code Pro Medium"/>
            </a:endParaRPr>
          </a:p>
          <a:p>
            <a:r>
              <a:rPr b="0" lang="en-GB" sz="4800" spc="-1" strike="noStrike">
                <a:latin typeface="Gill Sans MT"/>
              </a:rPr>
              <a:t>of the</a:t>
            </a:r>
            <a:endParaRPr b="0" lang="en-GB" sz="4800" spc="-1" strike="noStrike">
              <a:latin typeface="Source Code Pro Medium"/>
            </a:endParaRPr>
          </a:p>
          <a:p>
            <a:r>
              <a:rPr b="1" lang="en-GB" sz="4800" spc="-1" strike="noStrike">
                <a:latin typeface="Gill Sans MT"/>
              </a:rPr>
              <a:t>Saxophone</a:t>
            </a:r>
            <a:endParaRPr b="0" lang="en-GB" sz="4800" spc="-1" strike="noStrike">
              <a:latin typeface="Source Code Pro Medium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5220000" y="5418000"/>
            <a:ext cx="504000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Pictured:  Alto Saxophone.     Saxophone by Matt Caddie is licensed under CC-BY.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0" y="-89640"/>
            <a:ext cx="1007928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"/>
          <p:cNvSpPr txBox="1"/>
          <p:nvPr/>
        </p:nvSpPr>
        <p:spPr>
          <a:xfrm>
            <a:off x="7567560" y="5418000"/>
            <a:ext cx="251244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Photo of  Adolphe Sax is public domain.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52" name="" descr=""/>
          <p:cNvPicPr/>
          <p:nvPr/>
        </p:nvPicPr>
        <p:blipFill>
          <a:blip r:embed="rId2"/>
          <a:stretch/>
        </p:blipFill>
        <p:spPr>
          <a:xfrm>
            <a:off x="3479400" y="892080"/>
            <a:ext cx="3121200" cy="3885840"/>
          </a:xfrm>
          <a:prstGeom prst="rect">
            <a:avLst/>
          </a:prstGeom>
          <a:ln w="0">
            <a:noFill/>
          </a:ln>
        </p:spPr>
      </p:pic>
      <p:sp>
        <p:nvSpPr>
          <p:cNvPr id="53" name=""/>
          <p:cNvSpPr txBox="1"/>
          <p:nvPr/>
        </p:nvSpPr>
        <p:spPr>
          <a:xfrm>
            <a:off x="3420000" y="4860000"/>
            <a:ext cx="3240000" cy="621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i="1" lang="en-GB" sz="1800" spc="-1" strike="noStrike">
                <a:latin typeface="Gill Sans MT"/>
              </a:rPr>
              <a:t>Adolphe Sax</a:t>
            </a:r>
            <a:endParaRPr b="0" lang="en-GB" sz="1800" spc="-1" strike="noStrike">
              <a:latin typeface="Source Code Pro Medium"/>
            </a:endParaRPr>
          </a:p>
          <a:p>
            <a:pPr algn="ctr"/>
            <a:r>
              <a:rPr b="0" lang="en-GB" sz="1800" spc="-1" strike="noStrike">
                <a:latin typeface="Gill Sans MT"/>
              </a:rPr>
              <a:t>Born - 6 Nov. 1814</a:t>
            </a:r>
            <a:endParaRPr b="0" lang="en-GB" sz="1800" spc="-1" strike="noStrike">
              <a:latin typeface="Source Code Pro Medium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756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[1]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"/>
          <p:cNvSpPr txBox="1"/>
          <p:nvPr/>
        </p:nvSpPr>
        <p:spPr>
          <a:xfrm>
            <a:off x="1440000" y="5418000"/>
            <a:ext cx="8699760" cy="41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GB" sz="1100" spc="-1" strike="noStrike">
                <a:latin typeface="Gill Sans MT"/>
                <a:ea typeface="Microsoft YaHei"/>
              </a:rPr>
              <a:t>Pictured: Engraving of the instrument originally patented by Adolphe Sax. </a:t>
            </a:r>
            <a:r>
              <a:rPr b="0" lang="en-GB" sz="1100" spc="-1" strike="noStrike">
                <a:latin typeface="Gill Sans MT"/>
              </a:rPr>
              <a:t>Image unattributed from Grove Music Online. Image used under Fair Dealing.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56" name=""/>
          <p:cNvSpPr txBox="1"/>
          <p:nvPr/>
        </p:nvSpPr>
        <p:spPr>
          <a:xfrm>
            <a:off x="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[2]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57" name=""/>
          <p:cNvSpPr txBox="1"/>
          <p:nvPr/>
        </p:nvSpPr>
        <p:spPr>
          <a:xfrm>
            <a:off x="185040" y="668520"/>
            <a:ext cx="3189240" cy="221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2400" spc="-1" strike="noStrike">
                <a:latin typeface="Gill Sans MT"/>
              </a:rPr>
              <a:t>Invented around 1840.</a:t>
            </a:r>
            <a:endParaRPr b="0" lang="en-GB" sz="2400" spc="-1" strike="noStrike">
              <a:latin typeface="Source Code Pro Medium"/>
            </a:endParaRPr>
          </a:p>
          <a:p>
            <a:endParaRPr b="0" lang="en-GB" sz="2400" spc="-1" strike="noStrike">
              <a:latin typeface="Source Code Pro Medium"/>
            </a:endParaRPr>
          </a:p>
          <a:p>
            <a:r>
              <a:rPr b="0" lang="en-GB" sz="2400" spc="-1" strike="noStrike">
                <a:latin typeface="Gill Sans MT"/>
              </a:rPr>
              <a:t>First played in public in</a:t>
            </a:r>
            <a:endParaRPr b="0" lang="en-GB" sz="2400" spc="-1" strike="noStrike">
              <a:latin typeface="Source Code Pro Medium"/>
            </a:endParaRPr>
          </a:p>
          <a:p>
            <a:r>
              <a:rPr b="0" lang="en-GB" sz="2400" spc="-1" strike="noStrike">
                <a:latin typeface="Gill Sans MT"/>
              </a:rPr>
              <a:t>December 1844.</a:t>
            </a:r>
            <a:endParaRPr b="0" lang="en-GB" sz="2400" spc="-1" strike="noStrike">
              <a:latin typeface="Source Code Pro Medium"/>
            </a:endParaRPr>
          </a:p>
          <a:p>
            <a:endParaRPr b="0" lang="en-GB" sz="2400" spc="-1" strike="noStrike">
              <a:latin typeface="Source Code Pro Medium"/>
            </a:endParaRPr>
          </a:p>
          <a:p>
            <a:r>
              <a:rPr b="0" lang="en-GB" sz="2400" spc="-1" strike="noStrike">
                <a:latin typeface="Gill Sans MT"/>
              </a:rPr>
              <a:t>Patented in March 1846.</a:t>
            </a:r>
            <a:endParaRPr b="0" lang="en-GB" sz="2400" spc="-1" strike="noStrike">
              <a:latin typeface="Source Code Pro Medium"/>
            </a:endParaRPr>
          </a:p>
        </p:txBody>
      </p:sp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3581280" y="105120"/>
            <a:ext cx="2912400" cy="5312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"/>
          <p:cNvSpPr txBox="1"/>
          <p:nvPr/>
        </p:nvSpPr>
        <p:spPr>
          <a:xfrm>
            <a:off x="540000" y="5418000"/>
            <a:ext cx="955188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Saxhorn photo by the Minnesota Historical Society (CC-BY-SA). 6-Piston Trombone photo by Wikipedia user Rama (CC-BY-SA).  All other photos are public domain.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60" name=""/>
          <p:cNvSpPr txBox="1"/>
          <p:nvPr/>
        </p:nvSpPr>
        <p:spPr>
          <a:xfrm>
            <a:off x="756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[3]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61" name="" descr=""/>
          <p:cNvPicPr/>
          <p:nvPr/>
        </p:nvPicPr>
        <p:blipFill>
          <a:blip r:embed="rId2"/>
          <a:stretch/>
        </p:blipFill>
        <p:spPr>
          <a:xfrm>
            <a:off x="2624760" y="563760"/>
            <a:ext cx="4830480" cy="4542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"/>
          <p:cNvSpPr txBox="1"/>
          <p:nvPr/>
        </p:nvSpPr>
        <p:spPr>
          <a:xfrm>
            <a:off x="7380000" y="5418000"/>
            <a:ext cx="955188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Image unattributed from Grove Music Online.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63" name=""/>
          <p:cNvSpPr txBox="1"/>
          <p:nvPr/>
        </p:nvSpPr>
        <p:spPr>
          <a:xfrm>
            <a:off x="756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[2]</a:t>
            </a:r>
            <a:endParaRPr b="0" lang="en-GB" sz="1100" spc="-1" strike="noStrike">
              <a:latin typeface="Source Code Pro Medium"/>
            </a:endParaRPr>
          </a:p>
        </p:txBody>
      </p:sp>
      <p:pic>
        <p:nvPicPr>
          <p:cNvPr id="64" name="" descr=""/>
          <p:cNvPicPr/>
          <p:nvPr/>
        </p:nvPicPr>
        <p:blipFill>
          <a:blip r:embed="rId2"/>
          <a:stretch/>
        </p:blipFill>
        <p:spPr>
          <a:xfrm>
            <a:off x="4860000" y="180000"/>
            <a:ext cx="4911840" cy="4860000"/>
          </a:xfrm>
          <a:prstGeom prst="rect">
            <a:avLst/>
          </a:prstGeom>
          <a:ln w="0">
            <a:noFill/>
          </a:ln>
        </p:spPr>
      </p:pic>
      <p:sp>
        <p:nvSpPr>
          <p:cNvPr id="65" name=""/>
          <p:cNvSpPr txBox="1"/>
          <p:nvPr/>
        </p:nvSpPr>
        <p:spPr>
          <a:xfrm>
            <a:off x="360000" y="900000"/>
            <a:ext cx="4680000" cy="3262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2400" spc="-1" strike="noStrike">
                <a:latin typeface="Gill Sans MT"/>
              </a:rPr>
              <a:t>A)</a:t>
            </a:r>
            <a:r>
              <a:rPr b="0" lang="en-GB" sz="2400" spc="-1" strike="noStrike">
                <a:latin typeface="Gill Sans MT"/>
              </a:rPr>
              <a:t>  Sopranino in E♭</a:t>
            </a:r>
            <a:endParaRPr b="0" lang="en-GB" sz="2400" spc="-1" strike="noStrike">
              <a:latin typeface="Source Code Pro Medium"/>
            </a:endParaRPr>
          </a:p>
          <a:p>
            <a:endParaRPr b="0" lang="en-GB" sz="2400" spc="-1" strike="noStrike">
              <a:latin typeface="Source Code Pro Medium"/>
            </a:endParaRPr>
          </a:p>
          <a:p>
            <a:r>
              <a:rPr b="1" lang="en-GB" sz="2400" spc="-1" strike="noStrike">
                <a:latin typeface="Gill Sans MT"/>
              </a:rPr>
              <a:t>B)</a:t>
            </a:r>
            <a:r>
              <a:rPr b="0" lang="en-GB" sz="2400" spc="-1" strike="noStrike">
                <a:latin typeface="Gill Sans MT"/>
              </a:rPr>
              <a:t>  Soprano in B♭</a:t>
            </a:r>
            <a:endParaRPr b="0" lang="en-GB" sz="2400" spc="-1" strike="noStrike">
              <a:latin typeface="Source Code Pro Medium"/>
            </a:endParaRPr>
          </a:p>
          <a:p>
            <a:endParaRPr b="0" lang="en-GB" sz="2400" spc="-1" strike="noStrike">
              <a:latin typeface="Source Code Pro Medium"/>
            </a:endParaRPr>
          </a:p>
          <a:p>
            <a:r>
              <a:rPr b="1" lang="en-GB" sz="2400" spc="-1" strike="noStrike">
                <a:latin typeface="Gill Sans MT"/>
              </a:rPr>
              <a:t>C)</a:t>
            </a:r>
            <a:r>
              <a:rPr b="0" lang="en-GB" sz="2400" spc="-1" strike="noStrike">
                <a:latin typeface="Gill Sans MT"/>
              </a:rPr>
              <a:t>  Alto in E♭</a:t>
            </a:r>
            <a:endParaRPr b="0" lang="en-GB" sz="2400" spc="-1" strike="noStrike">
              <a:latin typeface="Source Code Pro Medium"/>
            </a:endParaRPr>
          </a:p>
          <a:p>
            <a:endParaRPr b="0" lang="en-GB" sz="2400" spc="-1" strike="noStrike">
              <a:latin typeface="Source Code Pro Medium"/>
            </a:endParaRPr>
          </a:p>
          <a:p>
            <a:r>
              <a:rPr b="1" lang="en-GB" sz="2400" spc="-1" strike="noStrike">
                <a:latin typeface="Gill Sans MT"/>
              </a:rPr>
              <a:t>D)</a:t>
            </a:r>
            <a:r>
              <a:rPr b="0" lang="en-GB" sz="2400" spc="-1" strike="noStrike">
                <a:latin typeface="Gill Sans MT"/>
              </a:rPr>
              <a:t>  Tenor in B♭</a:t>
            </a:r>
            <a:endParaRPr b="0" lang="en-GB" sz="24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" descr=""/>
          <p:cNvPicPr/>
          <p:nvPr/>
        </p:nvPicPr>
        <p:blipFill>
          <a:blip r:embed="rId2">
            <a:lum bright="70000" contrast="-70000"/>
            <a:alphaModFix amt="25000"/>
          </a:blip>
          <a:stretch/>
        </p:blipFill>
        <p:spPr>
          <a:xfrm>
            <a:off x="32040" y="-368280"/>
            <a:ext cx="10079280" cy="5669640"/>
          </a:xfrm>
          <a:prstGeom prst="rect">
            <a:avLst/>
          </a:prstGeom>
          <a:ln w="0">
            <a:noFill/>
          </a:ln>
        </p:spPr>
      </p:pic>
      <p:pic>
        <p:nvPicPr>
          <p:cNvPr id="67" name="" descr=""/>
          <p:cNvPicPr/>
          <p:nvPr/>
        </p:nvPicPr>
        <p:blipFill>
          <a:blip r:embed="rId3"/>
          <a:stretch/>
        </p:blipFill>
        <p:spPr>
          <a:xfrm>
            <a:off x="32040" y="-368640"/>
            <a:ext cx="10079280" cy="5669640"/>
          </a:xfrm>
          <a:prstGeom prst="rect">
            <a:avLst/>
          </a:prstGeom>
          <a:ln w="0">
            <a:noFill/>
          </a:ln>
        </p:spPr>
      </p:pic>
      <p:sp>
        <p:nvSpPr>
          <p:cNvPr id="68" name=""/>
          <p:cNvSpPr/>
          <p:nvPr/>
        </p:nvSpPr>
        <p:spPr>
          <a:xfrm>
            <a:off x="4320000" y="99000"/>
            <a:ext cx="180000" cy="441000"/>
          </a:xfrm>
          <a:custGeom>
            <a:avLst/>
            <a:gdLst/>
            <a:ahLst/>
            <a:rect l="0" t="0" r="r" b="b"/>
            <a:pathLst>
              <a:path w="502" h="1227">
                <a:moveTo>
                  <a:pt x="501" y="0"/>
                </a:moveTo>
                <a:cubicBezTo>
                  <a:pt x="375" y="0"/>
                  <a:pt x="250" y="51"/>
                  <a:pt x="250" y="102"/>
                </a:cubicBezTo>
                <a:lnTo>
                  <a:pt x="250" y="579"/>
                </a:lnTo>
                <a:cubicBezTo>
                  <a:pt x="250" y="630"/>
                  <a:pt x="125" y="682"/>
                  <a:pt x="0" y="682"/>
                </a:cubicBezTo>
                <a:cubicBezTo>
                  <a:pt x="125" y="682"/>
                  <a:pt x="250" y="733"/>
                  <a:pt x="250" y="784"/>
                </a:cubicBezTo>
                <a:lnTo>
                  <a:pt x="250" y="1123"/>
                </a:lnTo>
                <a:cubicBezTo>
                  <a:pt x="250" y="1174"/>
                  <a:pt x="375" y="1226"/>
                  <a:pt x="501" y="1226"/>
                </a:cubicBezTo>
              </a:path>
            </a:pathLst>
          </a:cu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"/>
          <p:cNvSpPr txBox="1"/>
          <p:nvPr/>
        </p:nvSpPr>
        <p:spPr>
          <a:xfrm>
            <a:off x="2459880" y="99000"/>
            <a:ext cx="1860120" cy="44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2400" spc="-1" strike="noStrike">
                <a:latin typeface="Gill Sans MT"/>
              </a:rPr>
              <a:t>Mouthpiece</a:t>
            </a:r>
            <a:endParaRPr b="0" lang="en-GB" sz="2400" spc="-1" strike="noStrike">
              <a:latin typeface="Source Code Pro Medium"/>
            </a:endParaRPr>
          </a:p>
        </p:txBody>
      </p:sp>
      <p:sp>
        <p:nvSpPr>
          <p:cNvPr id="70" name=""/>
          <p:cNvSpPr txBox="1"/>
          <p:nvPr/>
        </p:nvSpPr>
        <p:spPr>
          <a:xfrm>
            <a:off x="6915240" y="5418000"/>
            <a:ext cx="316476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Saxophone by Matt Caddie is licensed under CC-BY.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71" name=""/>
          <p:cNvSpPr txBox="1"/>
          <p:nvPr/>
        </p:nvSpPr>
        <p:spPr>
          <a:xfrm>
            <a:off x="792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[2]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" descr=""/>
          <p:cNvPicPr/>
          <p:nvPr/>
        </p:nvPicPr>
        <p:blipFill>
          <a:blip r:embed="rId2">
            <a:lum bright="70000" contrast="-70000"/>
            <a:alphaModFix amt="25000"/>
          </a:blip>
          <a:stretch/>
        </p:blipFill>
        <p:spPr>
          <a:xfrm>
            <a:off x="32040" y="-367920"/>
            <a:ext cx="10079280" cy="5669640"/>
          </a:xfrm>
          <a:prstGeom prst="rect">
            <a:avLst/>
          </a:prstGeom>
          <a:ln w="0">
            <a:noFill/>
          </a:ln>
        </p:spPr>
      </p:pic>
      <p:pic>
        <p:nvPicPr>
          <p:cNvPr id="73" name="" descr=""/>
          <p:cNvPicPr/>
          <p:nvPr/>
        </p:nvPicPr>
        <p:blipFill>
          <a:blip r:embed="rId3"/>
          <a:stretch/>
        </p:blipFill>
        <p:spPr>
          <a:xfrm>
            <a:off x="32040" y="-368640"/>
            <a:ext cx="10079280" cy="5669640"/>
          </a:xfrm>
          <a:prstGeom prst="rect">
            <a:avLst/>
          </a:prstGeom>
          <a:ln w="0">
            <a:noFill/>
          </a:ln>
        </p:spPr>
      </p:pic>
      <p:sp>
        <p:nvSpPr>
          <p:cNvPr id="74" name=""/>
          <p:cNvSpPr/>
          <p:nvPr/>
        </p:nvSpPr>
        <p:spPr>
          <a:xfrm>
            <a:off x="4500000" y="279000"/>
            <a:ext cx="180000" cy="981000"/>
          </a:xfrm>
          <a:custGeom>
            <a:avLst/>
            <a:gdLst/>
            <a:ahLst/>
            <a:rect l="0" t="0" r="r" b="b"/>
            <a:pathLst>
              <a:path w="502" h="2727">
                <a:moveTo>
                  <a:pt x="501" y="0"/>
                </a:moveTo>
                <a:cubicBezTo>
                  <a:pt x="375" y="0"/>
                  <a:pt x="250" y="113"/>
                  <a:pt x="250" y="227"/>
                </a:cubicBezTo>
                <a:lnTo>
                  <a:pt x="250" y="1160"/>
                </a:lnTo>
                <a:cubicBezTo>
                  <a:pt x="250" y="1274"/>
                  <a:pt x="125" y="1387"/>
                  <a:pt x="0" y="1387"/>
                </a:cubicBezTo>
                <a:cubicBezTo>
                  <a:pt x="125" y="1387"/>
                  <a:pt x="250" y="1501"/>
                  <a:pt x="250" y="1615"/>
                </a:cubicBezTo>
                <a:lnTo>
                  <a:pt x="250" y="2498"/>
                </a:lnTo>
                <a:cubicBezTo>
                  <a:pt x="250" y="2612"/>
                  <a:pt x="375" y="2726"/>
                  <a:pt x="501" y="2726"/>
                </a:cubicBezTo>
              </a:path>
            </a:pathLst>
          </a:cu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"/>
          <p:cNvSpPr txBox="1"/>
          <p:nvPr/>
        </p:nvSpPr>
        <p:spPr>
          <a:xfrm>
            <a:off x="3600000" y="540000"/>
            <a:ext cx="1377000" cy="44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2400" spc="-1" strike="noStrike">
                <a:latin typeface="Gill Sans MT"/>
              </a:rPr>
              <a:t>Neck</a:t>
            </a:r>
            <a:endParaRPr b="0" lang="en-GB" sz="2400" spc="-1" strike="noStrike">
              <a:latin typeface="Source Code Pro Medium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6915240" y="5400000"/>
            <a:ext cx="316476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Saxophone by Matt Caddie is licensed under CC-BY.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" descr=""/>
          <p:cNvPicPr/>
          <p:nvPr/>
        </p:nvPicPr>
        <p:blipFill>
          <a:blip r:embed="rId2">
            <a:lum bright="70000" contrast="-70000"/>
            <a:alphaModFix amt="25000"/>
          </a:blip>
          <a:stretch/>
        </p:blipFill>
        <p:spPr>
          <a:xfrm>
            <a:off x="32040" y="-367920"/>
            <a:ext cx="10079280" cy="5669640"/>
          </a:xfrm>
          <a:prstGeom prst="rect">
            <a:avLst/>
          </a:prstGeom>
          <a:ln w="0"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/>
        </p:blipFill>
        <p:spPr>
          <a:xfrm>
            <a:off x="32040" y="-368640"/>
            <a:ext cx="10079280" cy="5669640"/>
          </a:xfrm>
          <a:prstGeom prst="rect">
            <a:avLst/>
          </a:prstGeom>
          <a:ln w="0">
            <a:noFill/>
          </a:ln>
        </p:spPr>
      </p:pic>
      <p:sp>
        <p:nvSpPr>
          <p:cNvPr id="79" name=""/>
          <p:cNvSpPr/>
          <p:nvPr/>
        </p:nvSpPr>
        <p:spPr>
          <a:xfrm>
            <a:off x="4140000" y="900000"/>
            <a:ext cx="360000" cy="3240000"/>
          </a:xfrm>
          <a:custGeom>
            <a:avLst/>
            <a:gdLst/>
            <a:ahLst/>
            <a:rect l="0" t="0" r="r" b="b"/>
            <a:pathLst>
              <a:path w="1002" h="9002">
                <a:moveTo>
                  <a:pt x="1001" y="0"/>
                </a:moveTo>
                <a:cubicBezTo>
                  <a:pt x="750" y="0"/>
                  <a:pt x="500" y="375"/>
                  <a:pt x="500" y="750"/>
                </a:cubicBezTo>
                <a:lnTo>
                  <a:pt x="500" y="3750"/>
                </a:lnTo>
                <a:cubicBezTo>
                  <a:pt x="500" y="4125"/>
                  <a:pt x="250" y="4500"/>
                  <a:pt x="0" y="4500"/>
                </a:cubicBezTo>
                <a:cubicBezTo>
                  <a:pt x="250" y="4500"/>
                  <a:pt x="500" y="4875"/>
                  <a:pt x="500" y="5250"/>
                </a:cubicBezTo>
                <a:lnTo>
                  <a:pt x="500" y="8250"/>
                </a:lnTo>
                <a:cubicBezTo>
                  <a:pt x="500" y="8625"/>
                  <a:pt x="750" y="9001"/>
                  <a:pt x="1001" y="9001"/>
                </a:cubicBezTo>
              </a:path>
            </a:pathLst>
          </a:cu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"/>
          <p:cNvSpPr txBox="1"/>
          <p:nvPr/>
        </p:nvSpPr>
        <p:spPr>
          <a:xfrm>
            <a:off x="3240000" y="2256120"/>
            <a:ext cx="909360" cy="44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2400" spc="-1" strike="noStrike">
                <a:latin typeface="Gill Sans MT"/>
              </a:rPr>
              <a:t>Body</a:t>
            </a:r>
            <a:endParaRPr b="0" lang="en-GB" sz="2400" spc="-1" strike="noStrike">
              <a:latin typeface="Source Code Pro Medium"/>
            </a:endParaRPr>
          </a:p>
        </p:txBody>
      </p:sp>
      <p:sp>
        <p:nvSpPr>
          <p:cNvPr id="81" name=""/>
          <p:cNvSpPr txBox="1"/>
          <p:nvPr/>
        </p:nvSpPr>
        <p:spPr>
          <a:xfrm>
            <a:off x="6915240" y="5418000"/>
            <a:ext cx="316476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Saxophone by Matt Caddie is licensed under CC-BY.</a:t>
            </a:r>
            <a:endParaRPr b="0" lang="en-GB" sz="1100" spc="-1" strike="noStrike">
              <a:latin typeface="Source Code Pro Medium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920" y="5400000"/>
            <a:ext cx="345240" cy="25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GB" sz="1100" spc="-1" strike="noStrike">
                <a:latin typeface="Gill Sans MT"/>
              </a:rPr>
              <a:t>[2]</a:t>
            </a:r>
            <a:endParaRPr b="0" lang="en-GB" sz="1100" spc="-1" strike="noStrike">
              <a:latin typeface="Source Code Pro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</TotalTime>
  <Application>LibreOffice/7.1.5.2$Windows_X86_64 LibreOffice_project/85f04e9f809797b8199d13c421bd8a2b025d52b5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2021-09-18T23:35:52Z</dcterms:created>
  <dc:creator/>
  <dc:description/>
  <dc:language>en-GB</dc:language>
  <cp:lastModifiedBy/>
  <dcterms:modified xsi:type="dcterms:W3CDTF">2021-09-22T22:34:10Z</dcterms:modified>
  <cp:revision>128</cp:revision>
  <dc:subject/>
  <dc:title/>
</cp:coreProperties>
</file>